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79" r:id="rId5"/>
    <p:sldId id="263" r:id="rId6"/>
    <p:sldId id="277" r:id="rId7"/>
    <p:sldId id="264" r:id="rId8"/>
    <p:sldId id="275" r:id="rId9"/>
    <p:sldId id="265" r:id="rId10"/>
    <p:sldId id="270" r:id="rId11"/>
    <p:sldId id="273" r:id="rId12"/>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11" autoAdjust="0"/>
    <p:restoredTop sz="94660"/>
  </p:normalViewPr>
  <p:slideViewPr>
    <p:cSldViewPr snapToGrid="0">
      <p:cViewPr>
        <p:scale>
          <a:sx n="33" d="100"/>
          <a:sy n="33" d="100"/>
        </p:scale>
        <p:origin x="216" y="-2440"/>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jpg>
</file>

<file path=ppt/media/image10.png>
</file>

<file path=ppt/media/image11.jpg>
</file>

<file path=ppt/media/image12.jpeg>
</file>

<file path=ppt/media/image13.png>
</file>

<file path=ppt/media/image14.png>
</file>

<file path=ppt/media/image15.jpg>
</file>

<file path=ppt/media/image16.jpg>
</file>

<file path=ppt/media/image17.jpg>
</file>

<file path=ppt/media/image2.jpeg>
</file>

<file path=ppt/media/image3.jpg>
</file>

<file path=ppt/media/image4.jpeg>
</file>

<file path=ppt/media/image5.jpeg>
</file>

<file path=ppt/media/image6.jpe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408ed367b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408ed36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3.xml"/><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S3</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
        <p:nvSpPr>
          <p:cNvPr id="3" name="Title 2">
            <a:extLst>
              <a:ext uri="{FF2B5EF4-FFF2-40B4-BE49-F238E27FC236}">
                <a16:creationId xmlns:a16="http://schemas.microsoft.com/office/drawing/2014/main" id="{17CF252D-C7E1-DA5F-C603-5B78A9CA4AAE}"/>
              </a:ext>
            </a:extLst>
          </p:cNvPr>
          <p:cNvSpPr>
            <a:spLocks noGrp="1"/>
          </p:cNvSpPr>
          <p:nvPr>
            <p:ph type="title"/>
          </p:nvPr>
        </p:nvSpPr>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7" name="Google Shape;167;p30"/>
          <p:cNvPicPr preferRelativeResize="0"/>
          <p:nvPr/>
        </p:nvPicPr>
        <p:blipFill>
          <a:blip r:embed="rId3">
            <a:alphaModFix/>
          </a:blip>
          <a:stretch>
            <a:fillRect/>
          </a:stretch>
        </p:blipFill>
        <p:spPr>
          <a:xfrm>
            <a:off x="0" y="0"/>
            <a:ext cx="27432000" cy="15671568"/>
          </a:xfrm>
          <a:prstGeom prst="rect">
            <a:avLst/>
          </a:prstGeom>
          <a:noFill/>
          <a:ln>
            <a:noFill/>
          </a:ln>
        </p:spPr>
      </p:pic>
      <p:sp>
        <p:nvSpPr>
          <p:cNvPr id="4" name="Google Shape;93;p19">
            <a:extLst>
              <a:ext uri="{FF2B5EF4-FFF2-40B4-BE49-F238E27FC236}">
                <a16:creationId xmlns:a16="http://schemas.microsoft.com/office/drawing/2014/main" id="{55A81DE7-DBE8-61BD-F2BE-4D34D33DED79}"/>
              </a:ext>
            </a:extLst>
          </p:cNvPr>
          <p:cNvSpPr txBox="1"/>
          <p:nvPr/>
        </p:nvSpPr>
        <p:spPr>
          <a:xfrm>
            <a:off x="0" y="1515857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28490413"/>
            <a:ext cx="21400852" cy="8376434"/>
          </a:xfrm>
          <a:prstGeom prst="rect">
            <a:avLst/>
          </a:prstGeom>
          <a:noFill/>
          <a:ln>
            <a:noFill/>
          </a:ln>
        </p:spPr>
        <p:txBody>
          <a:bodyPr spcFirstLastPara="1" wrap="square" lIns="650132" tIns="650132" rIns="650132" bIns="650132" anchor="t" anchorCtr="0">
            <a:spAutoFit/>
          </a:bodyPr>
          <a:lstStyle/>
          <a:p>
            <a:r>
              <a:rPr lang="en" sz="2550" b="1" u="sng" dirty="0"/>
              <a:t>Figure 1</a:t>
            </a:r>
            <a:r>
              <a:rPr lang="en" sz="2550" dirty="0"/>
              <a:t>: Field collections and experimental design. Non-bleached and bleached corals were collected from a reef in </a:t>
            </a:r>
            <a:r>
              <a:rPr lang="en" sz="2550" dirty="0">
                <a:solidFill>
                  <a:schemeClr val="dk1"/>
                </a:solidFill>
              </a:rPr>
              <a:t>Mo’orea, French Polynesia immediately following a bleaching event. </a:t>
            </a:r>
            <a:r>
              <a:rPr lang="en" sz="2550" b="1" dirty="0"/>
              <a:t>A)</a:t>
            </a:r>
            <a:r>
              <a:rPr lang="en" sz="2550" dirty="0"/>
              <a:t> Picture of the LTER1 fore reef in Mo’orea, French Polynesia representative of the status of the reef where both bleached and non-bleached corals were present. </a:t>
            </a:r>
            <a:r>
              <a:rPr lang="en" sz="2550" b="1" dirty="0"/>
              <a:t>A.I-A.V)</a:t>
            </a:r>
            <a:r>
              <a:rPr lang="en" sz="2550" dirty="0"/>
              <a:t> depict the experimental design and sampling from corl nubbin collection </a:t>
            </a:r>
            <a:r>
              <a:rPr lang="en" sz="2550" b="1" dirty="0"/>
              <a:t>(A.I)</a:t>
            </a:r>
            <a:r>
              <a:rPr lang="en" sz="2550" dirty="0"/>
              <a:t>, 7 day pretreatment in flow through aquaria </a:t>
            </a:r>
            <a:r>
              <a:rPr lang="en" sz="2550" b="1" dirty="0"/>
              <a:t>(A.II)</a:t>
            </a:r>
            <a:r>
              <a:rPr lang="en" sz="2550" dirty="0"/>
              <a:t>, DOM exudation </a:t>
            </a:r>
            <a:r>
              <a:rPr lang="en" sz="2550" b="1" dirty="0"/>
              <a:t>(A.III)</a:t>
            </a:r>
            <a:r>
              <a:rPr lang="en" sz="2550" dirty="0"/>
              <a:t>, 36 hour dark bottle incubation </a:t>
            </a:r>
            <a:r>
              <a:rPr lang="en" sz="2550" b="1" dirty="0"/>
              <a:t>(A.IV)</a:t>
            </a:r>
            <a:r>
              <a:rPr lang="en" sz="2550" dirty="0"/>
              <a:t>, and sampling </a:t>
            </a:r>
            <a:r>
              <a:rPr lang="en" sz="2550" b="1" dirty="0"/>
              <a:t>(A.V)</a:t>
            </a:r>
            <a:r>
              <a:rPr lang="en" sz="2550" dirty="0"/>
              <a:t>. </a:t>
            </a:r>
            <a:r>
              <a:rPr lang="en" sz="2550" b="1" dirty="0"/>
              <a:t>B)</a:t>
            </a:r>
            <a:r>
              <a:rPr lang="en" sz="2550" dirty="0"/>
              <a:t> M</a:t>
            </a:r>
            <a:r>
              <a:rPr lang="en" sz="2550" dirty="0">
                <a:solidFill>
                  <a:schemeClr val="dk1"/>
                </a:solidFill>
              </a:rPr>
              <a:t>ean seawater temperatures over the period from January 1st 2018 until December 31st 2019 from 3 fore reef LTER sites. </a:t>
            </a:r>
            <a:r>
              <a:rPr lang="en-US" sz="2550" dirty="0"/>
              <a:t>The </a:t>
            </a:r>
            <a:r>
              <a:rPr lang="en-US" sz="2550" dirty="0" err="1"/>
              <a:t>Mo'orea</a:t>
            </a:r>
            <a:r>
              <a:rPr lang="en-US" sz="2550" dirty="0"/>
              <a:t> Coral Reef Long Term Ecological Research (MCR LTER) daily average water temperature data time series was combined from 3 sites on the MCR LTER fore reef: FOR1, FOR4 and FOR5 (GPS location: 17°28'30.0"S 149°50'13.2"W; 17°32'49.2"S 149°46'08.4"W; 17°34'55.2"S 149°52'30.0"W; respectively). From each location data from five sensors (“upper water column”, “middle water column”, “bottom water column”, “temperature shallow”, and “temperature deeper”) was used to calculate the average temperature +/- 1 standard deviation.</a:t>
            </a:r>
            <a:r>
              <a:rPr lang="en" sz="2550" dirty="0"/>
              <a:t> </a:t>
            </a:r>
            <a:r>
              <a:rPr lang="en" sz="2550" dirty="0">
                <a:solidFill>
                  <a:schemeClr val="dk1"/>
                </a:solidFill>
              </a:rPr>
              <a:t>Standard deviation depicted in blue. The orange line indicates the thermal stress accumulation threshold level of 29°C. Bleaching was first observed in April 2019,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 subset of collected nubbins were sacrificed after the three day acclimatization period for symbiont cell concentration analysis to validate the observed bleaching status at collection </a:t>
            </a:r>
            <a:r>
              <a:rPr lang="en" sz="2550" b="1" dirty="0">
                <a:solidFill>
                  <a:schemeClr val="dk1"/>
                </a:solidFill>
              </a:rPr>
              <a:t>(C)</a:t>
            </a:r>
            <a:r>
              <a:rPr lang="en" sz="2550" dirty="0">
                <a:solidFill>
                  <a:schemeClr val="dk1"/>
                </a:solidFill>
              </a:rPr>
              <a:t>. Healthy corals had significantly higher symbiont levels compared to bleached corals (two-way ANOVA, F=45.552, p=2.67e-08). After 7 days in the aquaria the 4 coral treatments had varying degrees of bleaching/paling with healthy at ambient temperatures having the highest concentrations, although these differences were not statistically significant (one-way ANOVA, F=2.623, p=0.123) </a:t>
            </a:r>
            <a:r>
              <a:rPr lang="en" sz="2550" b="1" dirty="0">
                <a:solidFill>
                  <a:schemeClr val="dk1"/>
                </a:solidFill>
              </a:rPr>
              <a:t>(D)</a:t>
            </a:r>
            <a:r>
              <a:rPr lang="en" sz="2550" dirty="0">
                <a:solidFill>
                  <a:schemeClr val="dk1"/>
                </a:solidFill>
              </a:rPr>
              <a:t>. Microbial communities responded to DOM amendments by growing to significantly higher concentrations after incubating for 24 hours (one-way ANOVA, F=54.09, p=2.3e-08).</a:t>
            </a:r>
            <a:endParaRPr sz="2550" dirty="0"/>
          </a:p>
        </p:txBody>
      </p:sp>
      <p:pic>
        <p:nvPicPr>
          <p:cNvPr id="4" name="Picture 3" descr="Graphical user interface, diagram&#10;&#10;Description automatically generated">
            <a:extLst>
              <a:ext uri="{FF2B5EF4-FFF2-40B4-BE49-F238E27FC236}">
                <a16:creationId xmlns:a16="http://schemas.microsoft.com/office/drawing/2014/main" id="{35C12426-08A6-810B-4D40-9D5098530FE9}"/>
              </a:ext>
            </a:extLst>
          </p:cNvPr>
          <p:cNvPicPr>
            <a:picLocks noChangeAspect="1"/>
          </p:cNvPicPr>
          <p:nvPr/>
        </p:nvPicPr>
        <p:blipFill rotWithShape="1">
          <a:blip r:embed="rId3"/>
          <a:srcRect l="35294" t="21482"/>
          <a:stretch/>
        </p:blipFill>
        <p:spPr>
          <a:xfrm>
            <a:off x="0" y="-1168618"/>
            <a:ext cx="20848320" cy="2955652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E68A522B-1A06-C654-DAC7-F5FB1F473D7D}"/>
              </a:ext>
            </a:extLst>
          </p:cNvPr>
          <p:cNvPicPr>
            <a:picLocks noChangeAspect="1"/>
          </p:cNvPicPr>
          <p:nvPr/>
        </p:nvPicPr>
        <p:blipFill rotWithShape="1">
          <a:blip r:embed="rId3"/>
          <a:srcRect r="25644"/>
          <a:stretch/>
        </p:blipFill>
        <p:spPr>
          <a:xfrm>
            <a:off x="0" y="1241030"/>
            <a:ext cx="11456894" cy="11299369"/>
          </a:xfrm>
          <a:prstGeom prst="rect">
            <a:avLst/>
          </a:prstGeom>
        </p:spPr>
      </p:pic>
      <p:sp>
        <p:nvSpPr>
          <p:cNvPr id="67" name="Google Shape;67;p15"/>
          <p:cNvSpPr txBox="1"/>
          <p:nvPr/>
        </p:nvSpPr>
        <p:spPr>
          <a:xfrm>
            <a:off x="-91824" y="21464532"/>
            <a:ext cx="27523824" cy="9807595"/>
          </a:xfrm>
          <a:prstGeom prst="rect">
            <a:avLst/>
          </a:prstGeom>
          <a:noFill/>
          <a:ln>
            <a:noFill/>
          </a:ln>
        </p:spPr>
        <p:txBody>
          <a:bodyPr spcFirstLastPara="1" wrap="square" lIns="650132" tIns="650132" rIns="650132" bIns="650132" anchor="t" anchorCtr="0">
            <a:spAutoFit/>
          </a:bodyPr>
          <a:lstStyle/>
          <a:p>
            <a:pPr>
              <a:lnSpc>
                <a:spcPct val="115000"/>
              </a:lnSpc>
            </a:pPr>
            <a:r>
              <a:rPr lang="en" sz="6000" b="1" u="sng" dirty="0">
                <a:solidFill>
                  <a:schemeClr val="dk1"/>
                </a:solidFill>
              </a:rPr>
              <a:t>Figure 2</a:t>
            </a:r>
            <a:r>
              <a:rPr lang="en" sz="6000" dirty="0">
                <a:solidFill>
                  <a:schemeClr val="dk1"/>
                </a:solidFill>
              </a:rPr>
              <a:t>:</a:t>
            </a:r>
            <a:r>
              <a:rPr lang="en" sz="6000" b="1" dirty="0">
                <a:solidFill>
                  <a:schemeClr val="dk1"/>
                </a:solidFill>
              </a:rPr>
              <a:t> </a:t>
            </a:r>
            <a:r>
              <a:rPr lang="en" sz="6000" dirty="0">
                <a:solidFill>
                  <a:schemeClr val="dk1"/>
                </a:solidFill>
              </a:rPr>
              <a:t>Box and whisker plots of surface area normalized DOC concentrations for the 4 coral treatments </a:t>
            </a:r>
            <a:r>
              <a:rPr lang="en" sz="6000" b="1" dirty="0">
                <a:solidFill>
                  <a:schemeClr val="dk1"/>
                </a:solidFill>
              </a:rPr>
              <a:t>(A)</a:t>
            </a:r>
            <a:r>
              <a:rPr lang="en" sz="6000" dirty="0">
                <a:solidFill>
                  <a:schemeClr val="dk1"/>
                </a:solidFill>
              </a:rPr>
              <a:t>. </a:t>
            </a:r>
            <a:r>
              <a:rPr lang="en-US" sz="6000" dirty="0">
                <a:solidFill>
                  <a:schemeClr val="dk1"/>
                </a:solidFill>
              </a:rPr>
              <a:t>Box and whisker plots of the DOC </a:t>
            </a:r>
            <a:r>
              <a:rPr lang="en-US" sz="6000" dirty="0">
                <a:solidFill>
                  <a:schemeClr val="tx1"/>
                </a:solidFill>
              </a:rPr>
              <a:t>drawdown</a:t>
            </a:r>
            <a:r>
              <a:rPr lang="en-US" sz="6000" dirty="0">
                <a:solidFill>
                  <a:schemeClr val="dk1"/>
                </a:solidFill>
              </a:rPr>
              <a:t> (%) for each treatment after the 36 hour incubation. “Bleached + Heated” is excluded due to loss of samples from DOC contamination </a:t>
            </a:r>
            <a:r>
              <a:rPr lang="en" sz="6000" b="1" dirty="0">
                <a:solidFill>
                  <a:schemeClr val="dk1"/>
                </a:solidFill>
              </a:rPr>
              <a:t>(B)</a:t>
            </a:r>
            <a:r>
              <a:rPr lang="en" sz="6000" dirty="0">
                <a:solidFill>
                  <a:schemeClr val="dk1"/>
                </a:solidFill>
              </a:rPr>
              <a:t>. </a:t>
            </a:r>
            <a:r>
              <a:rPr lang="en-US" sz="6000" dirty="0">
                <a:solidFill>
                  <a:schemeClr val="dk1"/>
                </a:solidFill>
              </a:rPr>
              <a:t>Bacterial growth curves for the 6 treatments in the 36 hour bottle incubation, error bars indicate standard error of the mean </a:t>
            </a:r>
            <a:r>
              <a:rPr lang="en-US" sz="6000" b="1" dirty="0">
                <a:solidFill>
                  <a:schemeClr val="dk1"/>
                </a:solidFill>
              </a:rPr>
              <a:t>(C)</a:t>
            </a:r>
            <a:r>
              <a:rPr lang="en-US" sz="6000" dirty="0">
                <a:solidFill>
                  <a:schemeClr val="dk1"/>
                </a:solidFill>
              </a:rPr>
              <a:t>. Box and whisker plots of bacterial specific growth rate, in log10 cells per hour, for the 6 treatments </a:t>
            </a:r>
            <a:r>
              <a:rPr lang="en-US" sz="6000" b="1" dirty="0">
                <a:solidFill>
                  <a:schemeClr val="dk1"/>
                </a:solidFill>
              </a:rPr>
              <a:t>(D)</a:t>
            </a:r>
            <a:r>
              <a:rPr lang="en-US" sz="6000" dirty="0">
                <a:solidFill>
                  <a:schemeClr val="dk1"/>
                </a:solidFill>
              </a:rPr>
              <a:t>.</a:t>
            </a:r>
            <a:endParaRPr sz="6000" dirty="0">
              <a:solidFill>
                <a:schemeClr val="dk1"/>
              </a:solidFill>
            </a:endParaRPr>
          </a:p>
        </p:txBody>
      </p:sp>
      <p:pic>
        <p:nvPicPr>
          <p:cNvPr id="6" name="Google Shape;68;p15">
            <a:extLst>
              <a:ext uri="{FF2B5EF4-FFF2-40B4-BE49-F238E27FC236}">
                <a16:creationId xmlns:a16="http://schemas.microsoft.com/office/drawing/2014/main" id="{F467CBBA-54B8-E1F9-99ED-192121C396A9}"/>
              </a:ext>
            </a:extLst>
          </p:cNvPr>
          <p:cNvPicPr preferRelativeResize="0"/>
          <p:nvPr/>
        </p:nvPicPr>
        <p:blipFill rotWithShape="1">
          <a:blip r:embed="rId4">
            <a:alphaModFix/>
          </a:blip>
          <a:srcRect l="77673" t="29309" b="36834"/>
          <a:stretch/>
        </p:blipFill>
        <p:spPr>
          <a:xfrm>
            <a:off x="7988217" y="316939"/>
            <a:ext cx="3957082" cy="4040161"/>
          </a:xfrm>
          <a:prstGeom prst="rect">
            <a:avLst/>
          </a:prstGeom>
          <a:noFill/>
          <a:ln>
            <a:noFill/>
          </a:ln>
        </p:spPr>
      </p:pic>
      <p:sp>
        <p:nvSpPr>
          <p:cNvPr id="3" name="TextBox 2">
            <a:extLst>
              <a:ext uri="{FF2B5EF4-FFF2-40B4-BE49-F238E27FC236}">
                <a16:creationId xmlns:a16="http://schemas.microsoft.com/office/drawing/2014/main" id="{BA2F283D-B033-02AA-0D1B-EBD1051AC520}"/>
              </a:ext>
            </a:extLst>
          </p:cNvPr>
          <p:cNvSpPr txBox="1"/>
          <p:nvPr/>
        </p:nvSpPr>
        <p:spPr>
          <a:xfrm>
            <a:off x="212566" y="0"/>
            <a:ext cx="1219200" cy="1077218"/>
          </a:xfrm>
          <a:prstGeom prst="rect">
            <a:avLst/>
          </a:prstGeom>
          <a:noFill/>
        </p:spPr>
        <p:txBody>
          <a:bodyPr wrap="square" rtlCol="0">
            <a:spAutoFit/>
          </a:bodyPr>
          <a:lstStyle/>
          <a:p>
            <a:r>
              <a:rPr lang="en-US" sz="6400" dirty="0"/>
              <a:t>A</a:t>
            </a:r>
          </a:p>
        </p:txBody>
      </p:sp>
      <p:sp>
        <p:nvSpPr>
          <p:cNvPr id="10" name="TextBox 9">
            <a:extLst>
              <a:ext uri="{FF2B5EF4-FFF2-40B4-BE49-F238E27FC236}">
                <a16:creationId xmlns:a16="http://schemas.microsoft.com/office/drawing/2014/main" id="{933C415F-08A3-F82D-7283-083735379254}"/>
              </a:ext>
            </a:extLst>
          </p:cNvPr>
          <p:cNvSpPr txBox="1"/>
          <p:nvPr/>
        </p:nvSpPr>
        <p:spPr>
          <a:xfrm>
            <a:off x="168860" y="12121241"/>
            <a:ext cx="1219200" cy="1077218"/>
          </a:xfrm>
          <a:prstGeom prst="rect">
            <a:avLst/>
          </a:prstGeom>
          <a:noFill/>
        </p:spPr>
        <p:txBody>
          <a:bodyPr wrap="square" rtlCol="0">
            <a:spAutoFit/>
          </a:bodyPr>
          <a:lstStyle/>
          <a:p>
            <a:r>
              <a:rPr lang="en-US" sz="6400" dirty="0"/>
              <a:t>C</a:t>
            </a:r>
          </a:p>
        </p:txBody>
      </p:sp>
      <p:pic>
        <p:nvPicPr>
          <p:cNvPr id="4" name="Picture 3" descr="Chart, radar chart&#10;&#10;Description automatically generated">
            <a:extLst>
              <a:ext uri="{FF2B5EF4-FFF2-40B4-BE49-F238E27FC236}">
                <a16:creationId xmlns:a16="http://schemas.microsoft.com/office/drawing/2014/main" id="{C44580E3-2608-9806-8721-071122452890}"/>
              </a:ext>
            </a:extLst>
          </p:cNvPr>
          <p:cNvPicPr>
            <a:picLocks noChangeAspect="1"/>
          </p:cNvPicPr>
          <p:nvPr/>
        </p:nvPicPr>
        <p:blipFill>
          <a:blip r:embed="rId5"/>
          <a:stretch>
            <a:fillRect/>
          </a:stretch>
        </p:blipFill>
        <p:spPr>
          <a:xfrm>
            <a:off x="322728" y="12987344"/>
            <a:ext cx="12175530" cy="8696808"/>
          </a:xfrm>
          <a:prstGeom prst="rect">
            <a:avLst/>
          </a:prstGeom>
        </p:spPr>
      </p:pic>
      <p:pic>
        <p:nvPicPr>
          <p:cNvPr id="13" name="Picture 12" descr="Chart, box and whisker chart&#10;&#10;Description automatically generated">
            <a:extLst>
              <a:ext uri="{FF2B5EF4-FFF2-40B4-BE49-F238E27FC236}">
                <a16:creationId xmlns:a16="http://schemas.microsoft.com/office/drawing/2014/main" id="{9AAFCE65-975A-AAD8-2A0E-5A2A72104CD1}"/>
              </a:ext>
            </a:extLst>
          </p:cNvPr>
          <p:cNvPicPr>
            <a:picLocks noChangeAspect="1"/>
          </p:cNvPicPr>
          <p:nvPr/>
        </p:nvPicPr>
        <p:blipFill>
          <a:blip r:embed="rId6"/>
          <a:stretch>
            <a:fillRect/>
          </a:stretch>
        </p:blipFill>
        <p:spPr>
          <a:xfrm>
            <a:off x="12129911" y="1077218"/>
            <a:ext cx="15308756" cy="11133642"/>
          </a:xfrm>
          <a:prstGeom prst="rect">
            <a:avLst/>
          </a:prstGeom>
        </p:spPr>
      </p:pic>
      <p:sp>
        <p:nvSpPr>
          <p:cNvPr id="11" name="TextBox 10">
            <a:extLst>
              <a:ext uri="{FF2B5EF4-FFF2-40B4-BE49-F238E27FC236}">
                <a16:creationId xmlns:a16="http://schemas.microsoft.com/office/drawing/2014/main" id="{BC72435B-D216-2C8A-549E-9E5FA7EE3A27}"/>
              </a:ext>
            </a:extLst>
          </p:cNvPr>
          <p:cNvSpPr txBox="1"/>
          <p:nvPr/>
        </p:nvSpPr>
        <p:spPr>
          <a:xfrm>
            <a:off x="12419308" y="12187828"/>
            <a:ext cx="657778" cy="1077218"/>
          </a:xfrm>
          <a:prstGeom prst="rect">
            <a:avLst/>
          </a:prstGeom>
          <a:noFill/>
        </p:spPr>
        <p:txBody>
          <a:bodyPr wrap="square" rtlCol="0">
            <a:spAutoFit/>
          </a:bodyPr>
          <a:lstStyle/>
          <a:p>
            <a:r>
              <a:rPr lang="en-US" sz="6400" dirty="0"/>
              <a:t>D</a:t>
            </a:r>
          </a:p>
        </p:txBody>
      </p:sp>
      <p:sp>
        <p:nvSpPr>
          <p:cNvPr id="12" name="TextBox 11">
            <a:extLst>
              <a:ext uri="{FF2B5EF4-FFF2-40B4-BE49-F238E27FC236}">
                <a16:creationId xmlns:a16="http://schemas.microsoft.com/office/drawing/2014/main" id="{3EF64EF6-14DA-18A4-B716-1E07D1916005}"/>
              </a:ext>
            </a:extLst>
          </p:cNvPr>
          <p:cNvSpPr txBox="1"/>
          <p:nvPr/>
        </p:nvSpPr>
        <p:spPr>
          <a:xfrm>
            <a:off x="12419308" y="26351"/>
            <a:ext cx="657778" cy="581176"/>
          </a:xfrm>
          <a:prstGeom prst="rect">
            <a:avLst/>
          </a:prstGeom>
          <a:noFill/>
        </p:spPr>
        <p:txBody>
          <a:bodyPr wrap="square" rtlCol="0">
            <a:spAutoFit/>
          </a:bodyPr>
          <a:lstStyle/>
          <a:p>
            <a:r>
              <a:rPr lang="en-US" sz="6400" dirty="0"/>
              <a:t>B</a:t>
            </a:r>
          </a:p>
        </p:txBody>
      </p:sp>
      <p:pic>
        <p:nvPicPr>
          <p:cNvPr id="7" name="Picture 6" descr="Chart&#10;&#10;Description automatically generated">
            <a:extLst>
              <a:ext uri="{FF2B5EF4-FFF2-40B4-BE49-F238E27FC236}">
                <a16:creationId xmlns:a16="http://schemas.microsoft.com/office/drawing/2014/main" id="{9A2A831E-46EB-3701-0065-388FC2E51A2D}"/>
              </a:ext>
            </a:extLst>
          </p:cNvPr>
          <p:cNvPicPr>
            <a:picLocks noChangeAspect="1"/>
          </p:cNvPicPr>
          <p:nvPr/>
        </p:nvPicPr>
        <p:blipFill>
          <a:blip r:embed="rId7"/>
          <a:stretch>
            <a:fillRect/>
          </a:stretch>
        </p:blipFill>
        <p:spPr>
          <a:xfrm>
            <a:off x="12862560" y="13045440"/>
            <a:ext cx="13817600" cy="82905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A5BB824B-4B7C-C16D-B7BC-9B49141BBDE1}"/>
              </a:ext>
            </a:extLst>
          </p:cNvPr>
          <p:cNvPicPr>
            <a:picLocks noChangeAspect="1"/>
          </p:cNvPicPr>
          <p:nvPr/>
        </p:nvPicPr>
        <p:blipFill>
          <a:blip r:embed="rId2"/>
          <a:stretch>
            <a:fillRect/>
          </a:stretch>
        </p:blipFill>
        <p:spPr>
          <a:xfrm>
            <a:off x="0" y="914402"/>
            <a:ext cx="13600472" cy="9735672"/>
          </a:xfrm>
          <a:prstGeom prst="rect">
            <a:avLst/>
          </a:prstGeom>
        </p:spPr>
      </p:pic>
      <p:pic>
        <p:nvPicPr>
          <p:cNvPr id="3" name="Picture 2" descr="Chart, scatter chart&#10;&#10;Description automatically generated">
            <a:extLst>
              <a:ext uri="{FF2B5EF4-FFF2-40B4-BE49-F238E27FC236}">
                <a16:creationId xmlns:a16="http://schemas.microsoft.com/office/drawing/2014/main" id="{718268A0-8375-37DD-20F1-CF5538FE0680}"/>
              </a:ext>
            </a:extLst>
          </p:cNvPr>
          <p:cNvPicPr>
            <a:picLocks noChangeAspect="1"/>
          </p:cNvPicPr>
          <p:nvPr/>
        </p:nvPicPr>
        <p:blipFill>
          <a:blip r:embed="rId3"/>
          <a:stretch>
            <a:fillRect/>
          </a:stretch>
        </p:blipFill>
        <p:spPr>
          <a:xfrm>
            <a:off x="-1" y="11293540"/>
            <a:ext cx="23451670" cy="20520210"/>
          </a:xfrm>
          <a:prstGeom prst="rect">
            <a:avLst/>
          </a:prstGeom>
        </p:spPr>
      </p:pic>
      <p:pic>
        <p:nvPicPr>
          <p:cNvPr id="6" name="Picture 5" descr="Chart, bar chart&#10;&#10;Description automatically generated">
            <a:extLst>
              <a:ext uri="{FF2B5EF4-FFF2-40B4-BE49-F238E27FC236}">
                <a16:creationId xmlns:a16="http://schemas.microsoft.com/office/drawing/2014/main" id="{566AEBF1-894A-665F-10A0-C4D4CF67F1F9}"/>
              </a:ext>
            </a:extLst>
          </p:cNvPr>
          <p:cNvPicPr>
            <a:picLocks noChangeAspect="1"/>
          </p:cNvPicPr>
          <p:nvPr/>
        </p:nvPicPr>
        <p:blipFill>
          <a:blip r:embed="rId4"/>
          <a:stretch>
            <a:fillRect/>
          </a:stretch>
        </p:blipFill>
        <p:spPr>
          <a:xfrm>
            <a:off x="13715999" y="914402"/>
            <a:ext cx="9735670" cy="9735670"/>
          </a:xfrm>
          <a:prstGeom prst="rect">
            <a:avLst/>
          </a:prstGeom>
        </p:spPr>
      </p:pic>
      <p:sp>
        <p:nvSpPr>
          <p:cNvPr id="7" name="TextBox 6">
            <a:extLst>
              <a:ext uri="{FF2B5EF4-FFF2-40B4-BE49-F238E27FC236}">
                <a16:creationId xmlns:a16="http://schemas.microsoft.com/office/drawing/2014/main" id="{1E772BA5-5F89-A9C2-FFC3-7BAC3BAD82EC}"/>
              </a:ext>
            </a:extLst>
          </p:cNvPr>
          <p:cNvSpPr txBox="1"/>
          <p:nvPr/>
        </p:nvSpPr>
        <p:spPr>
          <a:xfrm>
            <a:off x="16500500" y="466588"/>
            <a:ext cx="1690254" cy="461665"/>
          </a:xfrm>
          <a:prstGeom prst="rect">
            <a:avLst/>
          </a:prstGeom>
          <a:noFill/>
        </p:spPr>
        <p:txBody>
          <a:bodyPr wrap="square" rtlCol="0">
            <a:spAutoFit/>
          </a:bodyPr>
          <a:lstStyle/>
          <a:p>
            <a:pPr algn="ctr"/>
            <a:r>
              <a:rPr lang="en-US" sz="2400" b="1" dirty="0"/>
              <a:t>Ambient</a:t>
            </a:r>
          </a:p>
        </p:txBody>
      </p:sp>
      <p:sp>
        <p:nvSpPr>
          <p:cNvPr id="8" name="Right Brace 7">
            <a:extLst>
              <a:ext uri="{FF2B5EF4-FFF2-40B4-BE49-F238E27FC236}">
                <a16:creationId xmlns:a16="http://schemas.microsoft.com/office/drawing/2014/main" id="{168FAE8D-03CE-1490-E108-A7C27DC660D1}"/>
              </a:ext>
            </a:extLst>
          </p:cNvPr>
          <p:cNvSpPr/>
          <p:nvPr/>
        </p:nvSpPr>
        <p:spPr>
          <a:xfrm rot="16200000">
            <a:off x="17193227" y="545021"/>
            <a:ext cx="304800" cy="1077218"/>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E7C27B7F-0F72-C3D2-22EE-7BCF95C3CEF1}"/>
              </a:ext>
            </a:extLst>
          </p:cNvPr>
          <p:cNvSpPr txBox="1"/>
          <p:nvPr/>
        </p:nvSpPr>
        <p:spPr>
          <a:xfrm>
            <a:off x="19071002" y="466587"/>
            <a:ext cx="1690254" cy="461665"/>
          </a:xfrm>
          <a:prstGeom prst="rect">
            <a:avLst/>
          </a:prstGeom>
          <a:noFill/>
        </p:spPr>
        <p:txBody>
          <a:bodyPr wrap="square" rtlCol="0">
            <a:spAutoFit/>
          </a:bodyPr>
          <a:lstStyle/>
          <a:p>
            <a:pPr algn="ctr"/>
            <a:r>
              <a:rPr lang="en-US" sz="2400" b="1" dirty="0"/>
              <a:t>Stressed</a:t>
            </a:r>
          </a:p>
        </p:txBody>
      </p:sp>
      <p:sp>
        <p:nvSpPr>
          <p:cNvPr id="10" name="Right Brace 9">
            <a:extLst>
              <a:ext uri="{FF2B5EF4-FFF2-40B4-BE49-F238E27FC236}">
                <a16:creationId xmlns:a16="http://schemas.microsoft.com/office/drawing/2014/main" id="{BF4BB53A-87EE-2C08-A0B4-9A5172F06138}"/>
              </a:ext>
            </a:extLst>
          </p:cNvPr>
          <p:cNvSpPr/>
          <p:nvPr/>
        </p:nvSpPr>
        <p:spPr>
          <a:xfrm rot="16200000">
            <a:off x="19763729" y="-478463"/>
            <a:ext cx="304800" cy="3090530"/>
          </a:xfrm>
          <a:prstGeom prst="righ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200487" y="-10416"/>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1223950"/>
            <a:ext cx="21576923" cy="5929610"/>
          </a:xfrm>
          <a:prstGeom prst="rect">
            <a:avLst/>
          </a:prstGeom>
          <a:noFill/>
          <a:ln>
            <a:noFill/>
          </a:ln>
        </p:spPr>
        <p:txBody>
          <a:bodyPr spcFirstLastPara="1" wrap="square" lIns="650132" tIns="650132" rIns="650132" bIns="650132" anchor="t" anchorCtr="0">
            <a:spAutoFit/>
          </a:bodyPr>
          <a:lstStyle/>
          <a:p>
            <a:r>
              <a:rPr lang="en" sz="3000" b="1" u="sng" dirty="0">
                <a:solidFill>
                  <a:schemeClr val="dk1"/>
                </a:solidFill>
              </a:rPr>
              <a:t>Figure 3</a:t>
            </a:r>
            <a:r>
              <a:rPr lang="en" sz="3000" dirty="0">
                <a:solidFill>
                  <a:schemeClr val="dk1"/>
                </a:solidFill>
              </a:rPr>
              <a:t>: Non-metric multidimensional scaling of multivariate microbial community samples using Unifrac distances derived from 16S amplicon data </a:t>
            </a:r>
            <a:r>
              <a:rPr lang="en" sz="3000" b="1" dirty="0">
                <a:solidFill>
                  <a:schemeClr val="dk1"/>
                </a:solidFill>
              </a:rPr>
              <a:t>(A)</a:t>
            </a:r>
            <a:r>
              <a:rPr lang="en" sz="3000" dirty="0">
                <a:solidFill>
                  <a:schemeClr val="dk1"/>
                </a:solidFill>
              </a:rPr>
              <a:t>. </a:t>
            </a:r>
            <a:r>
              <a:rPr lang="en-US" sz="3000" dirty="0">
                <a:solidFill>
                  <a:schemeClr val="dk1"/>
                </a:solidFill>
              </a:rPr>
              <a:t>Stacked bar charts depicting relative abundances of the most abundant bacterial families in all samples </a:t>
            </a:r>
            <a:r>
              <a:rPr lang="en-US" sz="3000" b="1" dirty="0">
                <a:solidFill>
                  <a:schemeClr val="dk1"/>
                </a:solidFill>
              </a:rPr>
              <a:t>(B)</a:t>
            </a:r>
            <a:r>
              <a:rPr lang="en-US" sz="3000" dirty="0">
                <a:solidFill>
                  <a:schemeClr val="dk1"/>
                </a:solidFill>
              </a:rPr>
              <a:t>. Bar charts are colored according to family. Abundant families were defined as families having a relative abundance ≥ .03 in at least one sample. Samples are ordered on the x axis according to </a:t>
            </a:r>
            <a:r>
              <a:rPr lang="en" sz="3000" dirty="0">
                <a:solidFill>
                  <a:schemeClr val="dk1"/>
                </a:solidFill>
              </a:rPr>
              <a:t>Ward’s hierarchical clustering of Unifrac distances. Visualization of the 31 ASVs determined to be significantly differentialy abudant compared to “Non-bleached + Ambient” samples by DESEq2 </a:t>
            </a:r>
            <a:r>
              <a:rPr lang="en" sz="3000" b="1" dirty="0">
                <a:solidFill>
                  <a:schemeClr val="dk1"/>
                </a:solidFill>
              </a:rPr>
              <a:t>(C)</a:t>
            </a:r>
            <a:r>
              <a:rPr lang="en" sz="3000" dirty="0">
                <a:solidFill>
                  <a:schemeClr val="dk1"/>
                </a:solidFill>
              </a:rPr>
              <a:t>.</a:t>
            </a:r>
            <a:r>
              <a:rPr lang="en" sz="3000" b="1" dirty="0">
                <a:solidFill>
                  <a:schemeClr val="dk1"/>
                </a:solidFill>
              </a:rPr>
              <a:t> </a:t>
            </a:r>
            <a:r>
              <a:rPr lang="en" sz="3000" dirty="0">
                <a:solidFill>
                  <a:schemeClr val="dk1"/>
                </a:solidFill>
              </a:rPr>
              <a:t>Dotplot of the log2 fold-change values for the 31 ASVs for the 3 coral stress treatments. Each dot represents a given ASV in a given treatment. Dot height on the y-axis and color correspond to l2fc values. Error bars depict the standard error of each l2fc value calculated by DESEq2. Dot size corresponds to mean raw abundance. Each ASV is labeled according to it’s Class, Family, and Genus_OTUNumber on the x axis. Astrices denote a significantly DA ASV in a given treatment.</a:t>
            </a:r>
            <a:endParaRPr sz="30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10216322"/>
            <a:ext cx="1219200" cy="1077218"/>
          </a:xfrm>
          <a:prstGeom prst="rect">
            <a:avLst/>
          </a:prstGeom>
          <a:noFill/>
        </p:spPr>
        <p:txBody>
          <a:bodyPr wrap="square" rtlCol="0">
            <a:spAutoFit/>
          </a:bodyPr>
          <a:lstStyle/>
          <a:p>
            <a:r>
              <a:rPr lang="en-US" sz="6400" dirty="0"/>
              <a:t>C</a:t>
            </a:r>
          </a:p>
        </p:txBody>
      </p:sp>
    </p:spTree>
    <p:extLst>
      <p:ext uri="{BB962C8B-B14F-4D97-AF65-F5344CB8AC3E}">
        <p14:creationId xmlns:p14="http://schemas.microsoft.com/office/powerpoint/2010/main" val="135922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D2BA94E9-2706-6988-C268-8ADDFC175F82}"/>
              </a:ext>
            </a:extLst>
          </p:cNvPr>
          <p:cNvPicPr>
            <a:picLocks noChangeAspect="1"/>
          </p:cNvPicPr>
          <p:nvPr/>
        </p:nvPicPr>
        <p:blipFill rotWithShape="1">
          <a:blip r:embed="rId3"/>
          <a:srcRect b="11176"/>
          <a:stretch/>
        </p:blipFill>
        <p:spPr>
          <a:xfrm>
            <a:off x="0" y="-1"/>
            <a:ext cx="20601250" cy="30497929"/>
          </a:xfrm>
          <a:prstGeom prst="rect">
            <a:avLst/>
          </a:prstGeom>
        </p:spPr>
      </p:pic>
      <p:sp>
        <p:nvSpPr>
          <p:cNvPr id="99" name="Google Shape;99;p20"/>
          <p:cNvSpPr txBox="1"/>
          <p:nvPr/>
        </p:nvSpPr>
        <p:spPr>
          <a:xfrm>
            <a:off x="48698" y="29758527"/>
            <a:ext cx="20601250"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Boxplots of the relative abundance of significant ASVs enriched </a:t>
            </a:r>
            <a:r>
              <a:rPr lang="en" sz="4400" b="1" dirty="0">
                <a:solidFill>
                  <a:schemeClr val="dk1"/>
                </a:solidFill>
              </a:rPr>
              <a:t>(A) </a:t>
            </a:r>
            <a:r>
              <a:rPr lang="en" sz="4400" dirty="0">
                <a:solidFill>
                  <a:schemeClr val="dk1"/>
                </a:solidFill>
              </a:rPr>
              <a:t>or depleted </a:t>
            </a:r>
            <a:r>
              <a:rPr lang="en" sz="4400" b="1" dirty="0">
                <a:solidFill>
                  <a:schemeClr val="dk1"/>
                </a:solidFill>
              </a:rPr>
              <a:t>(B)</a:t>
            </a:r>
            <a:r>
              <a:rPr lang="en" sz="4400" dirty="0">
                <a:solidFill>
                  <a:schemeClr val="dk1"/>
                </a:solidFill>
              </a:rPr>
              <a:t> in any of the 3 coral stress treatments relative to the “Non-bleached + Ambient” control. Each plot is labeled accordig to the ASV family, genus, and number. Relative abundance was derived from the non-subsampled, raw abundance data used in DESEq2. Plots are seperated into labled columns indicating which treatment(s) ASVs are enriched in.</a:t>
            </a:r>
            <a:endParaRPr sz="4400" dirty="0">
              <a:solidFill>
                <a:schemeClr val="dk1"/>
              </a:solidFill>
            </a:endParaRPr>
          </a:p>
        </p:txBody>
      </p:sp>
      <p:sp>
        <p:nvSpPr>
          <p:cNvPr id="4" name="TextBox 3">
            <a:extLst>
              <a:ext uri="{FF2B5EF4-FFF2-40B4-BE49-F238E27FC236}">
                <a16:creationId xmlns:a16="http://schemas.microsoft.com/office/drawing/2014/main" id="{220CB746-147F-A6E7-F9DC-E3290323C1A6}"/>
              </a:ext>
            </a:extLst>
          </p:cNvPr>
          <p:cNvSpPr txBox="1"/>
          <p:nvPr/>
        </p:nvSpPr>
        <p:spPr>
          <a:xfrm>
            <a:off x="102486" y="16022838"/>
            <a:ext cx="1219200" cy="1077218"/>
          </a:xfrm>
          <a:prstGeom prst="rect">
            <a:avLst/>
          </a:prstGeom>
          <a:noFill/>
        </p:spPr>
        <p:txBody>
          <a:bodyPr wrap="square" rtlCol="0">
            <a:spAutoFit/>
          </a:bodyPr>
          <a:lstStyle/>
          <a:p>
            <a:r>
              <a:rPr lang="en-US" sz="6400" dirty="0"/>
              <a:t>B</a:t>
            </a:r>
          </a:p>
        </p:txBody>
      </p:sp>
      <p:sp>
        <p:nvSpPr>
          <p:cNvPr id="13" name="TextBox 12">
            <a:extLst>
              <a:ext uri="{FF2B5EF4-FFF2-40B4-BE49-F238E27FC236}">
                <a16:creationId xmlns:a16="http://schemas.microsoft.com/office/drawing/2014/main" id="{552A8021-D183-3525-E0F7-EF2FF4FBB6E0}"/>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52F99BAF-2F3A-EC37-74FA-CC22456B30AC}"/>
              </a:ext>
            </a:extLst>
          </p:cNvPr>
          <p:cNvGrpSpPr/>
          <p:nvPr/>
        </p:nvGrpSpPr>
        <p:grpSpPr>
          <a:xfrm>
            <a:off x="0" y="807549"/>
            <a:ext cx="18772094" cy="22496054"/>
            <a:chOff x="0" y="592397"/>
            <a:chExt cx="18772094" cy="22496054"/>
          </a:xfrm>
        </p:grpSpPr>
        <p:pic>
          <p:nvPicPr>
            <p:cNvPr id="6" name="Picture 5" descr="Chart, scatter chart&#10;&#10;Description automatically generated">
              <a:extLst>
                <a:ext uri="{FF2B5EF4-FFF2-40B4-BE49-F238E27FC236}">
                  <a16:creationId xmlns:a16="http://schemas.microsoft.com/office/drawing/2014/main" id="{F47689B7-E1E9-9053-8124-40131F380FA8}"/>
                </a:ext>
              </a:extLst>
            </p:cNvPr>
            <p:cNvPicPr>
              <a:picLocks noChangeAspect="1"/>
            </p:cNvPicPr>
            <p:nvPr/>
          </p:nvPicPr>
          <p:blipFill rotWithShape="1">
            <a:blip r:embed="rId2"/>
            <a:srcRect t="3890" b="5627"/>
            <a:stretch/>
          </p:blipFill>
          <p:spPr>
            <a:xfrm>
              <a:off x="0" y="592397"/>
              <a:ext cx="18772094" cy="12582013"/>
            </a:xfrm>
            <a:prstGeom prst="rect">
              <a:avLst/>
            </a:prstGeom>
          </p:spPr>
        </p:pic>
        <p:pic>
          <p:nvPicPr>
            <p:cNvPr id="7" name="Picture 6" descr="Chart&#10;&#10;Description automatically generated">
              <a:extLst>
                <a:ext uri="{FF2B5EF4-FFF2-40B4-BE49-F238E27FC236}">
                  <a16:creationId xmlns:a16="http://schemas.microsoft.com/office/drawing/2014/main" id="{92731737-75A4-1AC4-1C94-70FAB68AECF2}"/>
                </a:ext>
              </a:extLst>
            </p:cNvPr>
            <p:cNvPicPr>
              <a:picLocks noChangeAspect="1"/>
            </p:cNvPicPr>
            <p:nvPr/>
          </p:nvPicPr>
          <p:blipFill>
            <a:blip r:embed="rId3"/>
            <a:stretch>
              <a:fillRect/>
            </a:stretch>
          </p:blipFill>
          <p:spPr>
            <a:xfrm>
              <a:off x="712087" y="13339485"/>
              <a:ext cx="15952854" cy="9748966"/>
            </a:xfrm>
            <a:prstGeom prst="rect">
              <a:avLst/>
            </a:prstGeom>
          </p:spPr>
        </p:pic>
      </p:grpSp>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5206335"/>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p>
          <a:p>
            <a:pPr>
              <a:lnSpc>
                <a:spcPct val="115000"/>
              </a:lnSpc>
            </a:pP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 </a:t>
            </a:r>
            <a:r>
              <a:rPr lang="en" sz="4400" b="1" dirty="0">
                <a:solidFill>
                  <a:schemeClr val="dk1"/>
                </a:solidFill>
              </a:rPr>
              <a:t>(A)</a:t>
            </a:r>
            <a:r>
              <a:rPr lang="en" sz="4400" dirty="0">
                <a:solidFill>
                  <a:schemeClr val="dk1"/>
                </a:solidFill>
              </a:rPr>
              <a:t>.</a:t>
            </a:r>
            <a:r>
              <a:rPr lang="en-US" sz="4400" dirty="0">
                <a:solidFill>
                  <a:schemeClr val="dk1"/>
                </a:solidFill>
              </a:rPr>
              <a:t> Procrustes visualization of multivariate metabolomic and microbial samples. Arrows point from microbial samples to corresponding metabolomic samples </a:t>
            </a:r>
            <a:r>
              <a:rPr lang="en" sz="4400" b="1" dirty="0">
                <a:solidFill>
                  <a:schemeClr val="dk1"/>
                </a:solidFill>
              </a:rPr>
              <a:t>(B)</a:t>
            </a:r>
            <a:r>
              <a:rPr lang="en" sz="4400" dirty="0">
                <a:solidFill>
                  <a:schemeClr val="dk1"/>
                </a:solidFill>
              </a:rPr>
              <a:t>.</a:t>
            </a:r>
            <a:endParaRPr sz="4400" dirty="0">
              <a:solidFill>
                <a:schemeClr val="dk1"/>
              </a:solidFill>
            </a:endParaRPr>
          </a:p>
        </p:txBody>
      </p:sp>
      <p:sp>
        <p:nvSpPr>
          <p:cNvPr id="2" name="TextBox 1">
            <a:extLst>
              <a:ext uri="{FF2B5EF4-FFF2-40B4-BE49-F238E27FC236}">
                <a16:creationId xmlns:a16="http://schemas.microsoft.com/office/drawing/2014/main" id="{B933F65C-7AF9-CB23-C499-7DD247A69B06}"/>
              </a:ext>
            </a:extLst>
          </p:cNvPr>
          <p:cNvSpPr txBox="1"/>
          <p:nvPr/>
        </p:nvSpPr>
        <p:spPr>
          <a:xfrm>
            <a:off x="114710" y="12262266"/>
            <a:ext cx="1219200" cy="1077218"/>
          </a:xfrm>
          <a:prstGeom prst="rect">
            <a:avLst/>
          </a:prstGeom>
          <a:noFill/>
        </p:spPr>
        <p:txBody>
          <a:bodyPr wrap="square" rtlCol="0">
            <a:spAutoFit/>
          </a:bodyPr>
          <a:lstStyle/>
          <a:p>
            <a:r>
              <a:rPr lang="en-US" sz="6400" dirty="0"/>
              <a:t>B</a:t>
            </a:r>
          </a:p>
        </p:txBody>
      </p:sp>
      <p:sp>
        <p:nvSpPr>
          <p:cNvPr id="3" name="TextBox 2">
            <a:extLst>
              <a:ext uri="{FF2B5EF4-FFF2-40B4-BE49-F238E27FC236}">
                <a16:creationId xmlns:a16="http://schemas.microsoft.com/office/drawing/2014/main" id="{311C4C86-9417-0C21-34EE-BFA9342FE379}"/>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extLst>
      <p:ext uri="{BB962C8B-B14F-4D97-AF65-F5344CB8AC3E}">
        <p14:creationId xmlns:p14="http://schemas.microsoft.com/office/powerpoint/2010/main" val="3423998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7" name="Google Shape;107;p21"/>
          <p:cNvSpPr txBox="1">
            <a:spLocks noGrp="1"/>
          </p:cNvSpPr>
          <p:nvPr>
            <p:ph type="body" idx="1"/>
          </p:nvPr>
        </p:nvSpPr>
        <p:spPr>
          <a:xfrm>
            <a:off x="-16579466" y="8195378"/>
            <a:ext cx="60590932" cy="24294400"/>
          </a:xfrm>
          <a:prstGeom prst="rect">
            <a:avLst/>
          </a:prstGeom>
        </p:spPr>
        <p:txBody>
          <a:bodyPr spcFirstLastPara="1" wrap="square" lIns="650132" tIns="650132" rIns="650132" bIns="650132" anchor="t" anchorCtr="0">
            <a:normAutofit/>
          </a:bodyPr>
          <a:lstStyle/>
          <a:p>
            <a:pPr marL="0" indent="0" algn="ctr">
              <a:spcAft>
                <a:spcPts val="8532"/>
              </a:spcAft>
              <a:buNone/>
            </a:pPr>
            <a:r>
              <a:rPr lang="en" sz="17598" dirty="0"/>
              <a:t>Supplemental figures</a:t>
            </a:r>
            <a:endParaRPr sz="1759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pic>
        <p:nvPicPr>
          <p:cNvPr id="113" name="Google Shape;113;p22"/>
          <p:cNvPicPr preferRelativeResize="0"/>
          <p:nvPr/>
        </p:nvPicPr>
        <p:blipFill>
          <a:blip r:embed="rId3">
            <a:alphaModFix/>
          </a:blip>
          <a:stretch>
            <a:fillRect/>
          </a:stretch>
        </p:blipFill>
        <p:spPr>
          <a:xfrm>
            <a:off x="0" y="0"/>
            <a:ext cx="27432000" cy="16769980"/>
          </a:xfrm>
          <a:prstGeom prst="rect">
            <a:avLst/>
          </a:prstGeom>
          <a:noFill/>
          <a:ln>
            <a:noFill/>
          </a:ln>
        </p:spPr>
      </p:pic>
      <p:sp>
        <p:nvSpPr>
          <p:cNvPr id="5" name="Google Shape;93;p19">
            <a:extLst>
              <a:ext uri="{FF2B5EF4-FFF2-40B4-BE49-F238E27FC236}">
                <a16:creationId xmlns:a16="http://schemas.microsoft.com/office/drawing/2014/main" id="{0DEEBA1A-E3A3-C3EF-0F0F-7C03CA50A330}"/>
              </a:ext>
            </a:extLst>
          </p:cNvPr>
          <p:cNvSpPr txBox="1"/>
          <p:nvPr/>
        </p:nvSpPr>
        <p:spPr>
          <a:xfrm>
            <a:off x="0" y="15635259"/>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a:t>
            </a:r>
            <a:endParaRPr sz="5200" dirty="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10797</TotalTime>
  <Words>987</Words>
  <Application>Microsoft Office PowerPoint</Application>
  <PresentationFormat>Custom</PresentationFormat>
  <Paragraphs>28</Paragraphs>
  <Slides>11</Slides>
  <Notes>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11</vt:i4>
      </vt:variant>
    </vt:vector>
  </HeadingPairs>
  <TitlesOfParts>
    <vt:vector size="13"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S1</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47</cp:revision>
  <dcterms:modified xsi:type="dcterms:W3CDTF">2022-11-10T00:15:39Z</dcterms:modified>
</cp:coreProperties>
</file>